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59" r:id="rId5"/>
    <p:sldId id="264" r:id="rId6"/>
    <p:sldId id="262" r:id="rId7"/>
    <p:sldId id="263" r:id="rId8"/>
    <p:sldId id="265" r:id="rId9"/>
    <p:sldId id="266" r:id="rId10"/>
    <p:sldId id="267" r:id="rId11"/>
    <p:sldId id="269" r:id="rId12"/>
    <p:sldId id="271" r:id="rId13"/>
    <p:sldId id="273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99"/>
    <a:srgbClr val="66CCFF"/>
    <a:srgbClr val="FFFFCC"/>
    <a:srgbClr val="FFCCFF"/>
    <a:srgbClr val="94EC88"/>
    <a:srgbClr val="F9F96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F299F-DED5-43CD-8746-7C4405353332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956BC-4784-4BCD-8D75-863F3F9D9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572125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857224" y="5143512"/>
            <a:ext cx="771530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Интерактивный тренажёр по немецкому языку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для начальной школы</a:t>
            </a:r>
            <a:endParaRPr lang="ru-RU" sz="28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11222"/>
          </a:xfrm>
          <a:solidFill>
            <a:srgbClr val="FAF8AA"/>
          </a:solidFill>
          <a:ln w="38100"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de-DE" sz="5400" dirty="0" smtClean="0">
                <a:solidFill>
                  <a:srgbClr val="7030A0"/>
                </a:solidFill>
                <a:latin typeface="Arial Rounded MT Bold" pitchFamily="34" charset="0"/>
              </a:rPr>
              <a:t>Ist </a:t>
            </a:r>
            <a:r>
              <a:rPr lang="de-DE" sz="5400" dirty="0" smtClean="0">
                <a:latin typeface="Arial Rounded MT Bold" pitchFamily="34" charset="0"/>
              </a:rPr>
              <a:t>die Frau Kosmetiker</a:t>
            </a:r>
            <a:r>
              <a:rPr lang="de-DE" sz="5400" dirty="0" smtClean="0">
                <a:solidFill>
                  <a:srgbClr val="FF0000"/>
                </a:solidFill>
                <a:latin typeface="Arial Rounded MT Bold" pitchFamily="34" charset="0"/>
              </a:rPr>
              <a:t>in</a:t>
            </a:r>
            <a:r>
              <a:rPr lang="de-DE" sz="5400" dirty="0" smtClean="0">
                <a:latin typeface="Arial Rounded MT Bold" pitchFamily="34" charset="0"/>
              </a:rPr>
              <a:t>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214423"/>
            <a:ext cx="4283106" cy="714380"/>
          </a:xfrm>
        </p:spPr>
        <p:txBody>
          <a:bodyPr>
            <a:noAutofit/>
          </a:bodyPr>
          <a:lstStyle/>
          <a:p>
            <a:pPr algn="ctr"/>
            <a:r>
              <a:rPr lang="de-DE" sz="3200" dirty="0" smtClean="0"/>
              <a:t> 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285860"/>
            <a:ext cx="4213255" cy="642943"/>
          </a:xfrm>
        </p:spPr>
        <p:txBody>
          <a:bodyPr/>
          <a:lstStyle/>
          <a:p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71934" y="1714488"/>
            <a:ext cx="4857784" cy="4714907"/>
          </a:xfrm>
          <a:solidFill>
            <a:srgbClr val="FFFF00"/>
          </a:solidFill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de-DE" sz="4400" dirty="0" smtClean="0">
                <a:solidFill>
                  <a:srgbClr val="7030A0"/>
                </a:solidFill>
                <a:latin typeface="Arial Rounded MT Bold" pitchFamily="34" charset="0"/>
              </a:rPr>
              <a:t>Ja</a:t>
            </a:r>
            <a:r>
              <a:rPr lang="de-DE" sz="4400" dirty="0" smtClean="0">
                <a:latin typeface="Arial Rounded MT Bold" pitchFamily="34" charset="0"/>
              </a:rPr>
              <a:t>, </a:t>
            </a:r>
            <a:r>
              <a:rPr lang="de-DE" sz="4400" u="sng" dirty="0" smtClean="0">
                <a:latin typeface="Arial Rounded MT Bold" pitchFamily="34" charset="0"/>
              </a:rPr>
              <a:t>die  Frau </a:t>
            </a:r>
            <a:r>
              <a:rPr lang="de-DE" sz="4400" dirty="0" smtClean="0">
                <a:latin typeface="Arial Rounded MT Bold" pitchFamily="34" charset="0"/>
              </a:rPr>
              <a:t>ist </a:t>
            </a:r>
            <a:r>
              <a:rPr lang="de-DE" sz="4400" b="1" dirty="0" smtClean="0">
                <a:latin typeface="Arial Rounded MT Bold" pitchFamily="34" charset="0"/>
              </a:rPr>
              <a:t>Kosmetiker</a:t>
            </a:r>
            <a:r>
              <a:rPr lang="de-DE" sz="4400" b="1" u="sng" dirty="0" smtClean="0">
                <a:solidFill>
                  <a:srgbClr val="FF0000"/>
                </a:solidFill>
                <a:latin typeface="Arial Rounded MT Bold" pitchFamily="34" charset="0"/>
              </a:rPr>
              <a:t>in</a:t>
            </a:r>
            <a:r>
              <a:rPr lang="de-DE" sz="4400" dirty="0" smtClean="0">
                <a:latin typeface="Arial Rounded MT Bold" pitchFamily="34" charset="0"/>
              </a:rPr>
              <a:t>.</a:t>
            </a:r>
          </a:p>
          <a:p>
            <a:r>
              <a:rPr lang="de-DE" sz="4400" b="1" dirty="0" smtClean="0">
                <a:latin typeface="Arial Rounded MT Bold" pitchFamily="34" charset="0"/>
              </a:rPr>
              <a:t>Nein</a:t>
            </a:r>
            <a:r>
              <a:rPr lang="de-DE" sz="4400" dirty="0" smtClean="0">
                <a:latin typeface="Arial Rounded MT Bold" pitchFamily="34" charset="0"/>
              </a:rPr>
              <a:t>, die Frau </a:t>
            </a:r>
            <a:r>
              <a:rPr lang="de-DE" sz="4400" u="sng" dirty="0" smtClean="0">
                <a:latin typeface="Arial Rounded MT Bold" pitchFamily="34" charset="0"/>
              </a:rPr>
              <a:t>ist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dirty="0" smtClean="0">
                <a:solidFill>
                  <a:srgbClr val="00B050"/>
                </a:solidFill>
                <a:latin typeface="Arial Rounded MT Bold" pitchFamily="34" charset="0"/>
              </a:rPr>
              <a:t>kein</a:t>
            </a:r>
            <a:r>
              <a:rPr lang="de-DE" sz="4400" dirty="0" smtClean="0">
                <a:solidFill>
                  <a:srgbClr val="FF0066"/>
                </a:solidFill>
                <a:latin typeface="Arial Rounded MT Bold" pitchFamily="34" charset="0"/>
              </a:rPr>
              <a:t>e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latin typeface="Arial Rounded MT Bold" pitchFamily="34" charset="0"/>
              </a:rPr>
              <a:t>Kosmetiker</a:t>
            </a:r>
            <a:r>
              <a:rPr lang="de-DE" sz="4400" b="1" u="sng" dirty="0" smtClean="0">
                <a:solidFill>
                  <a:srgbClr val="FF0000"/>
                </a:solidFill>
                <a:latin typeface="Arial Rounded MT Bold" pitchFamily="34" charset="0"/>
              </a:rPr>
              <a:t>in</a:t>
            </a:r>
            <a:r>
              <a:rPr lang="de-DE" sz="4400" dirty="0" smtClean="0">
                <a:latin typeface="Arial Rounded MT Bold" pitchFamily="34" charset="0"/>
              </a:rPr>
              <a:t>. </a:t>
            </a:r>
            <a:r>
              <a:rPr lang="be-BY" sz="4400" dirty="0" smtClean="0"/>
              <a:t>/</a:t>
            </a:r>
            <a:r>
              <a:rPr lang="de-DE" sz="4400" u="sng" dirty="0" smtClean="0">
                <a:latin typeface="Arial Rounded MT Bold" pitchFamily="34" charset="0"/>
              </a:rPr>
              <a:t>Sie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u="sng" dirty="0" smtClean="0">
                <a:latin typeface="Arial Rounded MT Bold" pitchFamily="34" charset="0"/>
              </a:rPr>
              <a:t>ist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7030A0"/>
                </a:solidFill>
                <a:latin typeface="Arial Rounded MT Bold" pitchFamily="34" charset="0"/>
              </a:rPr>
              <a:t>Ärzt</a:t>
            </a:r>
            <a:r>
              <a:rPr lang="de-DE" sz="4400" b="1" u="sng" dirty="0" smtClean="0">
                <a:solidFill>
                  <a:srgbClr val="FF0066"/>
                </a:solidFill>
                <a:latin typeface="Arial Rounded MT Bold" pitchFamily="34" charset="0"/>
              </a:rPr>
              <a:t>in</a:t>
            </a:r>
            <a:r>
              <a:rPr lang="de-DE" sz="4400" dirty="0" smtClean="0"/>
              <a:t>.</a:t>
            </a:r>
            <a:endParaRPr lang="ru-RU" sz="4400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4000496" y="3357562"/>
            <a:ext cx="457200" cy="457200"/>
          </a:xfrm>
          <a:prstGeom prst="flowChartConnector">
            <a:avLst/>
          </a:prstGeom>
          <a:solidFill>
            <a:srgbClr val="7030A0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57950" y="4071942"/>
            <a:ext cx="428628" cy="5000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500562" y="4643446"/>
            <a:ext cx="6429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714876" y="5929330"/>
            <a:ext cx="85725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Содержимое 16" descr="https://im0-tub-by.yandex.net/i?id=025227e89f12d206357e358392e9b4f4&amp;n=13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342902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7030A0"/>
                </a:solidFill>
                <a:latin typeface="Arial Rounded MT Bold" pitchFamily="34" charset="0"/>
              </a:rPr>
              <a:t>Was</a:t>
            </a:r>
            <a:r>
              <a:rPr lang="de-DE" sz="5400" dirty="0" smtClean="0">
                <a:latin typeface="Arial Rounded MT Bold" pitchFamily="34" charset="0"/>
              </a:rPr>
              <a:t> </a:t>
            </a:r>
            <a:r>
              <a:rPr lang="de-DE" sz="5400" u="sng" dirty="0" smtClean="0">
                <a:solidFill>
                  <a:srgbClr val="FF0000"/>
                </a:solidFill>
                <a:latin typeface="Arial Rounded MT Bold" pitchFamily="34" charset="0"/>
              </a:rPr>
              <a:t>ist</a:t>
            </a:r>
            <a:r>
              <a:rPr lang="de-DE" sz="5400" dirty="0" smtClean="0">
                <a:latin typeface="Arial Rounded MT Bold" pitchFamily="34" charset="0"/>
              </a:rPr>
              <a:t> sie von Beruf?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6215106" cy="642942"/>
          </a:xfrm>
        </p:spPr>
        <p:txBody>
          <a:bodyPr>
            <a:noAutofit/>
          </a:bodyPr>
          <a:lstStyle/>
          <a:p>
            <a:pPr algn="ctr"/>
            <a:r>
              <a:rPr lang="de-DE" sz="4000" dirty="0" smtClean="0">
                <a:solidFill>
                  <a:srgbClr val="FF0066"/>
                </a:solidFill>
                <a:latin typeface="Arial Rounded MT Bold" pitchFamily="34" charset="0"/>
                <a:cs typeface="Times New Roman" pitchFamily="18" charset="0"/>
              </a:rPr>
              <a:t>Ist</a:t>
            </a:r>
            <a:r>
              <a:rPr lang="de-DE" sz="4000" dirty="0" smtClean="0">
                <a:solidFill>
                  <a:srgbClr val="002060"/>
                </a:solidFill>
                <a:latin typeface="Arial Rounded MT Bold" pitchFamily="34" charset="0"/>
                <a:cs typeface="Times New Roman" pitchFamily="18" charset="0"/>
              </a:rPr>
              <a:t> </a:t>
            </a:r>
            <a:r>
              <a:rPr lang="de-DE" sz="4000" u="sng" dirty="0" smtClean="0">
                <a:solidFill>
                  <a:srgbClr val="002060"/>
                </a:solidFill>
                <a:latin typeface="Arial Rounded MT Bold" pitchFamily="34" charset="0"/>
                <a:cs typeface="Times New Roman" pitchFamily="18" charset="0"/>
              </a:rPr>
              <a:t>die Frau  </a:t>
            </a:r>
            <a:r>
              <a:rPr lang="de-DE" sz="4000" dirty="0" smtClean="0">
                <a:solidFill>
                  <a:srgbClr val="002060"/>
                </a:solidFill>
                <a:latin typeface="Arial Rounded MT Bold" pitchFamily="34" charset="0"/>
                <a:cs typeface="Times New Roman" pitchFamily="18" charset="0"/>
              </a:rPr>
              <a:t>Sängerin?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286644" y="1357298"/>
            <a:ext cx="1571636" cy="571505"/>
          </a:xfrm>
        </p:spPr>
        <p:txBody>
          <a:bodyPr/>
          <a:lstStyle/>
          <a:p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4" y="2071678"/>
            <a:ext cx="4429156" cy="4554551"/>
          </a:xfrm>
          <a:solidFill>
            <a:srgbClr val="FFFFCC"/>
          </a:solidFill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de-DE" sz="4400" b="1" dirty="0" smtClean="0">
                <a:solidFill>
                  <a:srgbClr val="FF0066"/>
                </a:solidFill>
                <a:latin typeface="Arial Rounded MT Bold" pitchFamily="34" charset="0"/>
              </a:rPr>
              <a:t>Nein</a:t>
            </a:r>
            <a:r>
              <a:rPr lang="de-DE" sz="4400" dirty="0" smtClean="0">
                <a:latin typeface="Arial Rounded MT Bold" pitchFamily="34" charset="0"/>
              </a:rPr>
              <a:t>, </a:t>
            </a:r>
            <a:r>
              <a:rPr lang="de-DE" sz="4400" u="sng" dirty="0" smtClean="0">
                <a:latin typeface="Arial Rounded MT Bold" pitchFamily="34" charset="0"/>
              </a:rPr>
              <a:t>die Frau </a:t>
            </a:r>
            <a:r>
              <a:rPr lang="de-DE" sz="4400" dirty="0" smtClean="0">
                <a:latin typeface="Arial Rounded MT Bold" pitchFamily="34" charset="0"/>
              </a:rPr>
              <a:t>ist </a:t>
            </a:r>
            <a:r>
              <a:rPr lang="de-DE" sz="4400" i="1" dirty="0" smtClean="0">
                <a:solidFill>
                  <a:srgbClr val="00B050"/>
                </a:solidFill>
                <a:latin typeface="Arial Rounded MT Bold" pitchFamily="34" charset="0"/>
              </a:rPr>
              <a:t>keine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0070C0"/>
                </a:solidFill>
                <a:latin typeface="Arial Rounded MT Bold" pitchFamily="34" charset="0"/>
              </a:rPr>
              <a:t>Sängerin</a:t>
            </a:r>
            <a:r>
              <a:rPr lang="de-DE" sz="4400" dirty="0" smtClean="0">
                <a:latin typeface="Arial Rounded MT Bold" pitchFamily="34" charset="0"/>
              </a:rPr>
              <a:t>. </a:t>
            </a:r>
            <a:r>
              <a:rPr lang="be-BY" sz="4400" dirty="0" smtClean="0"/>
              <a:t>/</a:t>
            </a:r>
            <a:r>
              <a:rPr lang="de-DE" sz="4400" u="sng" dirty="0" smtClean="0">
                <a:latin typeface="Arial Rounded MT Bold" pitchFamily="34" charset="0"/>
              </a:rPr>
              <a:t>Sie</a:t>
            </a:r>
            <a:r>
              <a:rPr lang="de-DE" sz="4400" dirty="0" smtClean="0">
                <a:latin typeface="Arial Rounded MT Bold" pitchFamily="34" charset="0"/>
              </a:rPr>
              <a:t>  ist T</a:t>
            </a:r>
            <a:r>
              <a:rPr lang="de-DE" sz="4400" u="sng" dirty="0" smtClean="0">
                <a:solidFill>
                  <a:srgbClr val="FF0000"/>
                </a:solidFill>
                <a:latin typeface="Arial Rounded MT Bold" pitchFamily="34" charset="0"/>
              </a:rPr>
              <a:t>ä</a:t>
            </a:r>
            <a:r>
              <a:rPr lang="de-DE" sz="4400" dirty="0" smtClean="0">
                <a:latin typeface="Arial Rounded MT Bold" pitchFamily="34" charset="0"/>
              </a:rPr>
              <a:t>nzer</a:t>
            </a:r>
            <a:r>
              <a:rPr lang="de-DE" sz="4400" b="1" u="sng" dirty="0" smtClean="0">
                <a:solidFill>
                  <a:srgbClr val="FF0000"/>
                </a:solidFill>
                <a:latin typeface="Arial Rounded MT Bold" pitchFamily="34" charset="0"/>
              </a:rPr>
              <a:t>in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de-DE" sz="4400" dirty="0" smtClean="0"/>
              <a:t>.</a:t>
            </a:r>
            <a:endParaRPr lang="ru-RU" sz="4400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4357686" y="3714752"/>
            <a:ext cx="457200" cy="457200"/>
          </a:xfrm>
          <a:prstGeom prst="flowChartConnector">
            <a:avLst/>
          </a:prstGeom>
          <a:solidFill>
            <a:srgbClr val="FAF8AA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Содержимое 8" descr="https://im0-tub-by.yandex.net/i?id=ac56dec2cb774b4a09ae3ca623a3e8d0&amp;n=13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342902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7030A0"/>
                </a:solidFill>
                <a:latin typeface="Arial Rounded MT Bold" pitchFamily="34" charset="0"/>
              </a:rPr>
              <a:t>Was</a:t>
            </a:r>
            <a:r>
              <a:rPr lang="de-DE" sz="5400" dirty="0" smtClean="0">
                <a:latin typeface="Arial Rounded MT Bold" pitchFamily="34" charset="0"/>
              </a:rPr>
              <a:t> </a:t>
            </a:r>
            <a:r>
              <a:rPr lang="de-DE" sz="5400" u="sng" dirty="0" smtClean="0">
                <a:solidFill>
                  <a:srgbClr val="FF0000"/>
                </a:solidFill>
                <a:latin typeface="Arial Rounded MT Bold" pitchFamily="34" charset="0"/>
              </a:rPr>
              <a:t>ist</a:t>
            </a:r>
            <a:r>
              <a:rPr lang="de-DE" sz="5400" dirty="0" smtClean="0">
                <a:latin typeface="Arial Rounded MT Bold" pitchFamily="34" charset="0"/>
              </a:rPr>
              <a:t> sie von Beruf?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6215106" cy="642942"/>
          </a:xfrm>
        </p:spPr>
        <p:txBody>
          <a:bodyPr>
            <a:noAutofit/>
          </a:bodyPr>
          <a:lstStyle/>
          <a:p>
            <a:pPr algn="ctr"/>
            <a:r>
              <a:rPr lang="de-DE" sz="4000" dirty="0" smtClean="0">
                <a:solidFill>
                  <a:srgbClr val="FF0066"/>
                </a:solidFill>
                <a:latin typeface="Arial Rounded MT Bold" pitchFamily="34" charset="0"/>
                <a:cs typeface="Times New Roman" pitchFamily="18" charset="0"/>
              </a:rPr>
              <a:t>Ist</a:t>
            </a:r>
            <a:r>
              <a:rPr lang="de-DE" sz="4000" dirty="0" smtClean="0">
                <a:solidFill>
                  <a:srgbClr val="002060"/>
                </a:solidFill>
                <a:latin typeface="Arial Rounded MT Bold" pitchFamily="34" charset="0"/>
                <a:cs typeface="Times New Roman" pitchFamily="18" charset="0"/>
              </a:rPr>
              <a:t> </a:t>
            </a:r>
            <a:r>
              <a:rPr lang="de-DE" sz="4000" u="sng" dirty="0" smtClean="0">
                <a:solidFill>
                  <a:srgbClr val="002060"/>
                </a:solidFill>
                <a:latin typeface="Arial Rounded MT Bold" pitchFamily="34" charset="0"/>
                <a:cs typeface="Times New Roman" pitchFamily="18" charset="0"/>
              </a:rPr>
              <a:t>die Frau  Erzieher</a:t>
            </a:r>
            <a:r>
              <a:rPr lang="de-DE" sz="4000" dirty="0" smtClean="0">
                <a:solidFill>
                  <a:srgbClr val="FF0066"/>
                </a:solidFill>
                <a:latin typeface="Arial Rounded MT Bold" pitchFamily="34" charset="0"/>
                <a:cs typeface="Times New Roman" pitchFamily="18" charset="0"/>
              </a:rPr>
              <a:t>in</a:t>
            </a:r>
            <a:r>
              <a:rPr lang="de-DE" sz="4000" dirty="0" smtClean="0">
                <a:solidFill>
                  <a:srgbClr val="002060"/>
                </a:solidFill>
                <a:latin typeface="Arial Rounded MT Bold" pitchFamily="34" charset="0"/>
                <a:cs typeface="Times New Roman" pitchFamily="18" charset="0"/>
              </a:rPr>
              <a:t>?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286644" y="1357298"/>
            <a:ext cx="1571636" cy="571505"/>
          </a:xfrm>
        </p:spPr>
        <p:txBody>
          <a:bodyPr/>
          <a:lstStyle/>
          <a:p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2071678"/>
            <a:ext cx="4429156" cy="4554551"/>
          </a:xfrm>
          <a:solidFill>
            <a:srgbClr val="FFFFCC"/>
          </a:solidFill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de-DE" sz="4400" b="1" dirty="0" smtClean="0">
                <a:solidFill>
                  <a:srgbClr val="FF0066"/>
                </a:solidFill>
                <a:latin typeface="Arial Rounded MT Bold" pitchFamily="34" charset="0"/>
              </a:rPr>
              <a:t>Nein</a:t>
            </a:r>
            <a:r>
              <a:rPr lang="de-DE" sz="4400" dirty="0" smtClean="0">
                <a:latin typeface="Arial Rounded MT Bold" pitchFamily="34" charset="0"/>
              </a:rPr>
              <a:t>, </a:t>
            </a:r>
            <a:r>
              <a:rPr lang="de-DE" sz="4400" u="sng" dirty="0" smtClean="0">
                <a:latin typeface="Arial Rounded MT Bold" pitchFamily="34" charset="0"/>
              </a:rPr>
              <a:t>die Frau </a:t>
            </a:r>
            <a:r>
              <a:rPr lang="de-DE" sz="4400" dirty="0" smtClean="0">
                <a:latin typeface="Arial Rounded MT Bold" pitchFamily="34" charset="0"/>
              </a:rPr>
              <a:t>ist </a:t>
            </a:r>
            <a:r>
              <a:rPr lang="de-DE" sz="4400" i="1" dirty="0" smtClean="0">
                <a:solidFill>
                  <a:srgbClr val="00B050"/>
                </a:solidFill>
                <a:latin typeface="Arial Rounded MT Bold" pitchFamily="34" charset="0"/>
              </a:rPr>
              <a:t>keine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0070C0"/>
                </a:solidFill>
                <a:latin typeface="Arial Rounded MT Bold" pitchFamily="34" charset="0"/>
              </a:rPr>
              <a:t>Erzieherin</a:t>
            </a:r>
            <a:r>
              <a:rPr lang="de-DE" sz="4400" dirty="0" smtClean="0">
                <a:latin typeface="Arial Rounded MT Bold" pitchFamily="34" charset="0"/>
              </a:rPr>
              <a:t>. </a:t>
            </a:r>
            <a:r>
              <a:rPr lang="be-BY" sz="4400" dirty="0" smtClean="0"/>
              <a:t>/</a:t>
            </a:r>
            <a:r>
              <a:rPr lang="de-DE" sz="4400" u="sng" dirty="0" smtClean="0">
                <a:latin typeface="Arial Rounded MT Bold" pitchFamily="34" charset="0"/>
              </a:rPr>
              <a:t>Sie</a:t>
            </a:r>
            <a:r>
              <a:rPr lang="de-DE" sz="4400" dirty="0" smtClean="0">
                <a:latin typeface="Arial Rounded MT Bold" pitchFamily="34" charset="0"/>
              </a:rPr>
              <a:t>  ist Frisör</a:t>
            </a:r>
            <a:r>
              <a:rPr lang="de-DE" sz="4400" b="1" u="sng" dirty="0" smtClean="0">
                <a:solidFill>
                  <a:srgbClr val="FF0000"/>
                </a:solidFill>
                <a:latin typeface="Arial Rounded MT Bold" pitchFamily="34" charset="0"/>
              </a:rPr>
              <a:t>in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dirty="0" smtClean="0"/>
              <a:t>.</a:t>
            </a:r>
            <a:endParaRPr lang="ru-RU" sz="4400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4429124" y="2214554"/>
            <a:ext cx="457200" cy="457200"/>
          </a:xfrm>
          <a:prstGeom prst="flowChartConnector">
            <a:avLst/>
          </a:prstGeom>
          <a:solidFill>
            <a:srgbClr val="FAF8AA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Содержимое 9" descr="https://cache3.youla.io/files/images/780_780/5c/ff/5cfff9e7bedcc55d4c55461b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3695068" cy="446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de-DE" b="1" dirty="0" smtClean="0">
                <a:latin typeface="Arial Rounded MT Bold" pitchFamily="34" charset="0"/>
              </a:rPr>
              <a:t/>
            </a:r>
            <a:br>
              <a:rPr lang="de-DE" b="1" dirty="0" smtClean="0">
                <a:latin typeface="Arial Rounded MT Bold" pitchFamily="34" charset="0"/>
              </a:rPr>
            </a:br>
            <a:r>
              <a:rPr lang="de-DE" b="1" dirty="0" smtClean="0">
                <a:latin typeface="Arial Rounded MT Bold" pitchFamily="34" charset="0"/>
              </a:rPr>
              <a:t>Wo </a:t>
            </a:r>
            <a:r>
              <a:rPr lang="de-DE" b="1" dirty="0">
                <a:solidFill>
                  <a:srgbClr val="002060"/>
                </a:solidFill>
                <a:latin typeface="Arial Rounded MT Bold" pitchFamily="34" charset="0"/>
              </a:rPr>
              <a:t>arbeiten</a:t>
            </a:r>
            <a:r>
              <a:rPr lang="de-DE" b="1" dirty="0">
                <a:latin typeface="Arial Rounded MT Bold" pitchFamily="34" charset="0"/>
              </a:rPr>
              <a:t> diese Menschen?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186238" cy="5214974"/>
          </a:xfrm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r>
              <a:rPr lang="de-DE" sz="3600" dirty="0" smtClean="0">
                <a:latin typeface="Arial Rounded MT Bold" pitchFamily="34" charset="0"/>
              </a:rPr>
              <a:t>1. Der </a:t>
            </a:r>
            <a:r>
              <a:rPr lang="de-DE" sz="3600" dirty="0">
                <a:latin typeface="Arial Rounded MT Bold" pitchFamily="34" charset="0"/>
              </a:rPr>
              <a:t>Lehrer </a:t>
            </a:r>
            <a:endParaRPr lang="ru-RU" sz="3600" dirty="0"/>
          </a:p>
          <a:p>
            <a:r>
              <a:rPr lang="de-DE" sz="3600" dirty="0" smtClean="0">
                <a:latin typeface="Arial Rounded MT Bold" pitchFamily="34" charset="0"/>
              </a:rPr>
              <a:t>2. Der </a:t>
            </a:r>
            <a:r>
              <a:rPr lang="de-DE" sz="3600" dirty="0">
                <a:latin typeface="Arial Rounded MT Bold" pitchFamily="34" charset="0"/>
              </a:rPr>
              <a:t>Arbeiter </a:t>
            </a:r>
            <a:endParaRPr lang="ru-RU" sz="3600" dirty="0"/>
          </a:p>
          <a:p>
            <a:r>
              <a:rPr lang="de-DE" sz="3600" dirty="0" smtClean="0">
                <a:latin typeface="Arial Rounded MT Bold" pitchFamily="34" charset="0"/>
              </a:rPr>
              <a:t>3. Die </a:t>
            </a:r>
            <a:r>
              <a:rPr lang="de-DE" sz="3600" dirty="0">
                <a:latin typeface="Arial Rounded MT Bold" pitchFamily="34" charset="0"/>
              </a:rPr>
              <a:t>Verkäuferin </a:t>
            </a:r>
            <a:endParaRPr lang="ru-RU" sz="3600" dirty="0"/>
          </a:p>
          <a:p>
            <a:r>
              <a:rPr lang="de-DE" sz="3600" dirty="0" smtClean="0">
                <a:latin typeface="Arial Rounded MT Bold" pitchFamily="34" charset="0"/>
              </a:rPr>
              <a:t>4. Der </a:t>
            </a:r>
            <a:r>
              <a:rPr lang="de-DE" sz="3600" dirty="0">
                <a:latin typeface="Arial Rounded MT Bold" pitchFamily="34" charset="0"/>
              </a:rPr>
              <a:t>Apotheker </a:t>
            </a:r>
            <a:endParaRPr lang="ru-RU" sz="3600" dirty="0"/>
          </a:p>
          <a:p>
            <a:r>
              <a:rPr lang="de-DE" sz="3600" dirty="0" smtClean="0">
                <a:latin typeface="Arial Rounded MT Bold" pitchFamily="34" charset="0"/>
              </a:rPr>
              <a:t>5. Der </a:t>
            </a:r>
            <a:r>
              <a:rPr lang="de-DE" sz="3600" dirty="0">
                <a:latin typeface="Arial Rounded MT Bold" pitchFamily="34" charset="0"/>
              </a:rPr>
              <a:t>Arzt </a:t>
            </a:r>
            <a:endParaRPr lang="ru-RU" sz="3600" dirty="0"/>
          </a:p>
          <a:p>
            <a:r>
              <a:rPr lang="de-DE" sz="3600" dirty="0" smtClean="0">
                <a:latin typeface="Arial Rounded MT Bold" pitchFamily="34" charset="0"/>
              </a:rPr>
              <a:t>6. Der </a:t>
            </a:r>
            <a:r>
              <a:rPr lang="de-DE" sz="3600" dirty="0">
                <a:latin typeface="Arial Rounded MT Bold" pitchFamily="34" charset="0"/>
              </a:rPr>
              <a:t>Zoodirektor </a:t>
            </a:r>
            <a:endParaRPr lang="ru-RU" sz="3600" dirty="0"/>
          </a:p>
          <a:p>
            <a:r>
              <a:rPr lang="de-DE" sz="3600" dirty="0" smtClean="0">
                <a:latin typeface="Arial Rounded MT Bold" pitchFamily="34" charset="0"/>
              </a:rPr>
              <a:t>7. Der Elektriker</a:t>
            </a:r>
            <a:endParaRPr lang="en-US" sz="3600" dirty="0" smtClean="0"/>
          </a:p>
          <a:p>
            <a:r>
              <a:rPr lang="en-US" sz="3600" dirty="0" smtClean="0">
                <a:latin typeface="Arial Rounded MT Bold" pitchFamily="34" charset="0"/>
              </a:rPr>
              <a:t>8. </a:t>
            </a:r>
            <a:r>
              <a:rPr lang="en-US" sz="3600" dirty="0" err="1" smtClean="0">
                <a:latin typeface="Arial Rounded MT Bold" pitchFamily="34" charset="0"/>
              </a:rPr>
              <a:t>Der</a:t>
            </a:r>
            <a:r>
              <a:rPr lang="en-US" sz="3600" dirty="0" smtClean="0">
                <a:latin typeface="Arial Rounded MT Bold" pitchFamily="34" charset="0"/>
              </a:rPr>
              <a:t> Clown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4" y="1285860"/>
            <a:ext cx="3786214" cy="5072098"/>
          </a:xfrm>
          <a:solidFill>
            <a:srgbClr val="FFCCFF"/>
          </a:solidFill>
        </p:spPr>
        <p:txBody>
          <a:bodyPr>
            <a:normAutofit fontScale="92500" lnSpcReduction="10000"/>
          </a:bodyPr>
          <a:lstStyle/>
          <a:p>
            <a:r>
              <a:rPr lang="de-DE" sz="3900" i="1" dirty="0" smtClean="0">
                <a:latin typeface="Times New Roman" pitchFamily="18" charset="0"/>
                <a:cs typeface="Times New Roman" pitchFamily="18" charset="0"/>
              </a:rPr>
              <a:t>auf </a:t>
            </a:r>
            <a:r>
              <a:rPr lang="de-DE" sz="3900" i="1" dirty="0">
                <a:latin typeface="Times New Roman" pitchFamily="18" charset="0"/>
                <a:cs typeface="Times New Roman" pitchFamily="18" charset="0"/>
              </a:rPr>
              <a:t>der Baustelle </a:t>
            </a:r>
            <a:endParaRPr lang="ru-RU" sz="39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3900" i="1" dirty="0">
                <a:latin typeface="Times New Roman" pitchFamily="18" charset="0"/>
                <a:cs typeface="Times New Roman" pitchFamily="18" charset="0"/>
              </a:rPr>
              <a:t>im Zoo </a:t>
            </a:r>
            <a:endParaRPr lang="ru-RU" sz="39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900" i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3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i="1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ru-RU" sz="3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i="1" dirty="0" err="1" smtClean="0">
                <a:latin typeface="Times New Roman" pitchFamily="18" charset="0"/>
                <a:cs typeface="Times New Roman" pitchFamily="18" charset="0"/>
              </a:rPr>
              <a:t>Schule</a:t>
            </a:r>
            <a:r>
              <a:rPr lang="ru-RU" sz="39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de-DE" sz="39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DE" sz="3900" i="1" dirty="0" smtClean="0">
                <a:latin typeface="Times New Roman" pitchFamily="18" charset="0"/>
                <a:cs typeface="Times New Roman" pitchFamily="18" charset="0"/>
              </a:rPr>
              <a:t>n der Apotheke</a:t>
            </a:r>
            <a:endParaRPr lang="ru-RU" sz="39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3900" i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de-DE" sz="3900" i="1" dirty="0">
                <a:latin typeface="Times New Roman" pitchFamily="18" charset="0"/>
                <a:cs typeface="Times New Roman" pitchFamily="18" charset="0"/>
              </a:rPr>
              <a:t>der Fabrik </a:t>
            </a:r>
            <a:endParaRPr lang="ru-RU" sz="39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3900" i="1" dirty="0">
                <a:latin typeface="Times New Roman" pitchFamily="18" charset="0"/>
                <a:cs typeface="Times New Roman" pitchFamily="18" charset="0"/>
              </a:rPr>
              <a:t>im Zirkus </a:t>
            </a:r>
            <a:endParaRPr lang="ru-RU" sz="39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3900" i="1" dirty="0">
                <a:latin typeface="Times New Roman" pitchFamily="18" charset="0"/>
                <a:cs typeface="Times New Roman" pitchFamily="18" charset="0"/>
              </a:rPr>
              <a:t>im Geschäft </a:t>
            </a:r>
            <a:endParaRPr lang="ru-RU" sz="39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3900" i="1" dirty="0">
                <a:latin typeface="Times New Roman" pitchFamily="18" charset="0"/>
                <a:cs typeface="Times New Roman" pitchFamily="18" charset="0"/>
              </a:rPr>
              <a:t>in der Klinik </a:t>
            </a:r>
            <a:endParaRPr lang="ru-RU" sz="39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571868" y="1643050"/>
            <a:ext cx="1714512" cy="121444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857620" y="1571612"/>
            <a:ext cx="1714512" cy="642942"/>
          </a:xfrm>
          <a:prstGeom prst="straightConnector1">
            <a:avLst/>
          </a:prstGeom>
          <a:ln w="762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4107653" y="3178967"/>
            <a:ext cx="2357454" cy="1571636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071802" y="4000504"/>
            <a:ext cx="2500330" cy="1857388"/>
          </a:xfrm>
          <a:prstGeom prst="straightConnector1">
            <a:avLst/>
          </a:prstGeom>
          <a:ln w="76200">
            <a:solidFill>
              <a:srgbClr val="66CC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3000364" y="2357430"/>
            <a:ext cx="2714644" cy="228601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4143372" y="4143380"/>
            <a:ext cx="3214710" cy="1214446"/>
          </a:xfrm>
          <a:prstGeom prst="straightConnector1">
            <a:avLst/>
          </a:prstGeom>
          <a:ln w="76200">
            <a:solidFill>
              <a:srgbClr val="99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357686" y="3286124"/>
            <a:ext cx="1143008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500430" y="4714884"/>
            <a:ext cx="3357586" cy="1214446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Ссылки на использованные ресурсы: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https://yandex.by/images/search?from=tabbar&amp;text=картинки для детей профессии</a:t>
            </a:r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ttps://yandex.by/images/search?text=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картинки для детей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таксист&amp;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https://yandex.by/images/search?text=картинки для детей учитель &amp;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from=tabbar&amp;pos</a:t>
            </a:r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ttps://yandex.by/images/search?from=tabbar&amp;text=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картинки для детей профессии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пекарь&amp;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pos=18&amp;img_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5"/>
            <a:ext cx="8429684" cy="2428891"/>
          </a:xfrm>
        </p:spPr>
        <p:txBody>
          <a:bodyPr/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11266" name="Picture 2" descr="https://franyk.city/sites/default/files/images/news/2018/05/2400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4572032" cy="421477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429132"/>
            <a:ext cx="8445252" cy="923330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Was sind Sie  von Beruf?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de-DE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Was sind </a:t>
            </a:r>
            <a:r>
              <a:rPr lang="de-DE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de-DE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von Beruf?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1971660" cy="4525963"/>
          </a:xfrm>
        </p:spPr>
        <p:txBody>
          <a:bodyPr/>
          <a:lstStyle/>
          <a:p>
            <a:endParaRPr lang="de-DE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8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00174"/>
            <a:ext cx="4038600" cy="4857784"/>
          </a:xfrm>
          <a:solidFill>
            <a:srgbClr val="FFFFCC"/>
          </a:solidFill>
          <a:ln w="28575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de-DE" sz="4000" b="1" dirty="0" smtClean="0"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de-DE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er</a:t>
            </a:r>
          </a:p>
          <a:p>
            <a:r>
              <a:rPr lang="de-DE" sz="4000" b="1" dirty="0" smtClean="0">
                <a:latin typeface="Times New Roman" pitchFamily="18" charset="0"/>
                <a:cs typeface="Times New Roman" pitchFamily="18" charset="0"/>
              </a:rPr>
              <a:t>Pilot</a:t>
            </a:r>
          </a:p>
          <a:p>
            <a:r>
              <a:rPr lang="de-DE" sz="4000" b="1" dirty="0" smtClean="0">
                <a:latin typeface="Times New Roman" pitchFamily="18" charset="0"/>
                <a:cs typeface="Times New Roman" pitchFamily="18" charset="0"/>
              </a:rPr>
              <a:t>Gärtn</a:t>
            </a:r>
            <a:r>
              <a:rPr lang="de-DE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er</a:t>
            </a:r>
          </a:p>
          <a:p>
            <a:r>
              <a:rPr lang="de-DE" sz="4000" b="1" dirty="0" smtClean="0">
                <a:latin typeface="Times New Roman" pitchFamily="18" charset="0"/>
                <a:cs typeface="Times New Roman" pitchFamily="18" charset="0"/>
              </a:rPr>
              <a:t>Verkäufer</a:t>
            </a:r>
            <a:r>
              <a:rPr lang="de-DE" sz="4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r>
              <a:rPr lang="de-DE" sz="4000" b="1" dirty="0" smtClean="0">
                <a:latin typeface="Times New Roman" pitchFamily="18" charset="0"/>
                <a:cs typeface="Times New Roman" pitchFamily="18" charset="0"/>
              </a:rPr>
              <a:t>Lehrer</a:t>
            </a:r>
            <a:r>
              <a:rPr lang="de-DE" sz="4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r>
              <a:rPr lang="de-DE" sz="4000" b="1" dirty="0" smtClean="0">
                <a:latin typeface="Times New Roman" pitchFamily="18" charset="0"/>
                <a:cs typeface="Times New Roman" pitchFamily="18" charset="0"/>
              </a:rPr>
              <a:t>Ärzt</a:t>
            </a:r>
            <a:r>
              <a:rPr lang="de-DE" sz="4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lang="ru-RU" sz="4000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428860" y="2928934"/>
            <a:ext cx="2143140" cy="12858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bin</a:t>
            </a:r>
            <a:endParaRPr lang="ru-RU" sz="6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s://im0-tub-ru.yandex.net/i?id=f60283c04046da0be1c3bb40d06b7cf8&amp;n=33&amp;w=275&amp;h=15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572008"/>
            <a:ext cx="364333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11222"/>
          </a:xfrm>
          <a:solidFill>
            <a:srgbClr val="FAF8AA"/>
          </a:solidFill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7030A0"/>
                </a:solidFill>
                <a:latin typeface="Arial Rounded MT Bold" pitchFamily="34" charset="0"/>
              </a:rPr>
              <a:t>Ist </a:t>
            </a:r>
            <a:r>
              <a:rPr lang="de-DE" sz="5400" dirty="0" smtClean="0">
                <a:latin typeface="Arial Rounded MT Bold" pitchFamily="34" charset="0"/>
              </a:rPr>
              <a:t>die Frau Bäcker</a:t>
            </a:r>
            <a:r>
              <a:rPr lang="de-DE" sz="5400" dirty="0" smtClean="0">
                <a:solidFill>
                  <a:srgbClr val="FF0000"/>
                </a:solidFill>
                <a:latin typeface="Arial Rounded MT Bold" pitchFamily="34" charset="0"/>
              </a:rPr>
              <a:t>in</a:t>
            </a:r>
            <a:r>
              <a:rPr lang="de-DE" sz="5400" dirty="0" smtClean="0">
                <a:latin typeface="Arial Rounded MT Bold" pitchFamily="34" charset="0"/>
              </a:rPr>
              <a:t>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214423"/>
            <a:ext cx="4283106" cy="714380"/>
          </a:xfrm>
        </p:spPr>
        <p:txBody>
          <a:bodyPr>
            <a:noAutofit/>
          </a:bodyPr>
          <a:lstStyle/>
          <a:p>
            <a:pPr algn="ctr"/>
            <a:r>
              <a:rPr lang="de-DE" sz="3200" dirty="0" smtClean="0"/>
              <a:t> 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285860"/>
            <a:ext cx="4213255" cy="642943"/>
          </a:xfrm>
        </p:spPr>
        <p:txBody>
          <a:bodyPr/>
          <a:lstStyle/>
          <a:p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71934" y="1714488"/>
            <a:ext cx="4857784" cy="4714907"/>
          </a:xfrm>
          <a:solidFill>
            <a:srgbClr val="FFFF00"/>
          </a:solidFill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de-DE" sz="4400" dirty="0" smtClean="0">
                <a:solidFill>
                  <a:srgbClr val="7030A0"/>
                </a:solidFill>
                <a:latin typeface="Arial Rounded MT Bold" pitchFamily="34" charset="0"/>
              </a:rPr>
              <a:t>Ja</a:t>
            </a:r>
            <a:r>
              <a:rPr lang="de-DE" sz="4400" dirty="0" smtClean="0">
                <a:latin typeface="Arial Rounded MT Bold" pitchFamily="34" charset="0"/>
              </a:rPr>
              <a:t>, </a:t>
            </a:r>
            <a:r>
              <a:rPr lang="de-DE" sz="4400" u="sng" dirty="0" smtClean="0">
                <a:latin typeface="Arial Rounded MT Bold" pitchFamily="34" charset="0"/>
              </a:rPr>
              <a:t>die  Frau </a:t>
            </a:r>
            <a:r>
              <a:rPr lang="de-DE" sz="4400" dirty="0" smtClean="0">
                <a:latin typeface="Arial Rounded MT Bold" pitchFamily="34" charset="0"/>
              </a:rPr>
              <a:t>ist </a:t>
            </a:r>
            <a:r>
              <a:rPr lang="de-DE" sz="4400" b="1" dirty="0" smtClean="0">
                <a:latin typeface="Arial Rounded MT Bold" pitchFamily="34" charset="0"/>
              </a:rPr>
              <a:t>Bäcker</a:t>
            </a:r>
            <a:r>
              <a:rPr lang="de-DE" sz="4400" b="1" u="sng" dirty="0" smtClean="0">
                <a:solidFill>
                  <a:srgbClr val="FF0000"/>
                </a:solidFill>
                <a:latin typeface="Arial Rounded MT Bold" pitchFamily="34" charset="0"/>
              </a:rPr>
              <a:t>in</a:t>
            </a:r>
            <a:r>
              <a:rPr lang="de-DE" sz="4400" dirty="0" smtClean="0">
                <a:latin typeface="Arial Rounded MT Bold" pitchFamily="34" charset="0"/>
              </a:rPr>
              <a:t>.</a:t>
            </a:r>
          </a:p>
          <a:p>
            <a:r>
              <a:rPr lang="de-DE" sz="4400" b="1" dirty="0" smtClean="0">
                <a:latin typeface="Arial Rounded MT Bold" pitchFamily="34" charset="0"/>
              </a:rPr>
              <a:t>Nein</a:t>
            </a:r>
            <a:r>
              <a:rPr lang="de-DE" sz="4400" dirty="0" smtClean="0">
                <a:latin typeface="Arial Rounded MT Bold" pitchFamily="34" charset="0"/>
              </a:rPr>
              <a:t>, die Frau </a:t>
            </a:r>
            <a:r>
              <a:rPr lang="de-DE" sz="4400" u="sng" dirty="0" smtClean="0">
                <a:latin typeface="Arial Rounded MT Bold" pitchFamily="34" charset="0"/>
              </a:rPr>
              <a:t>ist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dirty="0" smtClean="0">
                <a:solidFill>
                  <a:srgbClr val="00B050"/>
                </a:solidFill>
                <a:latin typeface="Arial Rounded MT Bold" pitchFamily="34" charset="0"/>
              </a:rPr>
              <a:t>kein</a:t>
            </a:r>
            <a:r>
              <a:rPr lang="de-DE" sz="4400" dirty="0" smtClean="0">
                <a:solidFill>
                  <a:srgbClr val="FF0066"/>
                </a:solidFill>
                <a:latin typeface="Arial Rounded MT Bold" pitchFamily="34" charset="0"/>
              </a:rPr>
              <a:t>e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latin typeface="Arial Rounded MT Bold" pitchFamily="34" charset="0"/>
              </a:rPr>
              <a:t>Bäcker</a:t>
            </a:r>
            <a:r>
              <a:rPr lang="de-DE" sz="4400" b="1" u="sng" dirty="0" smtClean="0">
                <a:solidFill>
                  <a:srgbClr val="FF0000"/>
                </a:solidFill>
                <a:latin typeface="Arial Rounded MT Bold" pitchFamily="34" charset="0"/>
              </a:rPr>
              <a:t>in</a:t>
            </a:r>
            <a:r>
              <a:rPr lang="de-DE" sz="4400" dirty="0" smtClean="0">
                <a:latin typeface="Arial Rounded MT Bold" pitchFamily="34" charset="0"/>
              </a:rPr>
              <a:t>. </a:t>
            </a:r>
            <a:r>
              <a:rPr lang="be-BY" sz="4400" dirty="0" smtClean="0"/>
              <a:t>/</a:t>
            </a:r>
            <a:r>
              <a:rPr lang="de-DE" sz="4400" u="sng" dirty="0" smtClean="0">
                <a:latin typeface="Arial Rounded MT Bold" pitchFamily="34" charset="0"/>
              </a:rPr>
              <a:t>Sie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u="sng" dirty="0" smtClean="0">
                <a:latin typeface="Arial Rounded MT Bold" pitchFamily="34" charset="0"/>
              </a:rPr>
              <a:t>ist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7030A0"/>
                </a:solidFill>
                <a:latin typeface="Arial Rounded MT Bold" pitchFamily="34" charset="0"/>
              </a:rPr>
              <a:t>Köch</a:t>
            </a:r>
            <a:r>
              <a:rPr lang="de-DE" sz="4400" b="1" u="sng" dirty="0" smtClean="0">
                <a:solidFill>
                  <a:srgbClr val="FF0066"/>
                </a:solidFill>
                <a:latin typeface="Arial Rounded MT Bold" pitchFamily="34" charset="0"/>
              </a:rPr>
              <a:t>in</a:t>
            </a:r>
            <a:r>
              <a:rPr lang="de-DE" sz="4400" dirty="0" smtClean="0"/>
              <a:t>.</a:t>
            </a:r>
            <a:endParaRPr lang="ru-RU" sz="4400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4000496" y="3357562"/>
            <a:ext cx="457200" cy="457200"/>
          </a:xfrm>
          <a:prstGeom prst="flowChartConnector">
            <a:avLst/>
          </a:prstGeom>
          <a:solidFill>
            <a:srgbClr val="7030A0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Содержимое 8" descr="http://cdn.a4y.biz/pics/2018-04/21/814721-c81e728d9d4c2f636f067f89cc14862c.jpg"/>
          <p:cNvPicPr>
            <a:picLocks noGrp="1"/>
          </p:cNvPicPr>
          <p:nvPr>
            <p:ph sz="half" idx="2"/>
          </p:nvPr>
        </p:nvPicPr>
        <p:blipFill>
          <a:blip r:embed="rId2"/>
          <a:srcRect r="-1400" b="7399"/>
          <a:stretch>
            <a:fillRect/>
          </a:stretch>
        </p:blipFill>
        <p:spPr bwMode="auto">
          <a:xfrm>
            <a:off x="428596" y="1500174"/>
            <a:ext cx="3299201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6429388" y="4071942"/>
            <a:ext cx="357190" cy="4286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500562" y="4643446"/>
            <a:ext cx="6429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500562" y="5929330"/>
            <a:ext cx="6429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11222"/>
          </a:xfrm>
          <a:solidFill>
            <a:srgbClr val="FAF8AA"/>
          </a:solidFill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7030A0"/>
                </a:solidFill>
                <a:latin typeface="Arial Rounded MT Bold" pitchFamily="34" charset="0"/>
              </a:rPr>
              <a:t>Ist </a:t>
            </a:r>
            <a:r>
              <a:rPr lang="de-DE" sz="5400" dirty="0" smtClean="0">
                <a:latin typeface="Arial Rounded MT Bold" pitchFamily="34" charset="0"/>
              </a:rPr>
              <a:t>der </a:t>
            </a:r>
            <a:r>
              <a:rPr lang="de-DE" sz="5400" dirty="0" smtClean="0">
                <a:solidFill>
                  <a:srgbClr val="002060"/>
                </a:solidFill>
                <a:latin typeface="Arial Rounded MT Bold" pitchFamily="34" charset="0"/>
              </a:rPr>
              <a:t>Mann</a:t>
            </a:r>
            <a:r>
              <a:rPr lang="de-DE" sz="5400" dirty="0" smtClean="0">
                <a:latin typeface="Arial Rounded MT Bold" pitchFamily="34" charset="0"/>
              </a:rPr>
              <a:t> Verkäuf</a:t>
            </a:r>
            <a:r>
              <a:rPr lang="de-DE" sz="5400" dirty="0" smtClean="0">
                <a:solidFill>
                  <a:srgbClr val="FF0000"/>
                </a:solidFill>
                <a:latin typeface="Arial Rounded MT Bold" pitchFamily="34" charset="0"/>
              </a:rPr>
              <a:t>er</a:t>
            </a:r>
            <a:r>
              <a:rPr lang="de-DE" sz="5400" dirty="0" smtClean="0">
                <a:latin typeface="Arial Rounded MT Bold" pitchFamily="34" charset="0"/>
              </a:rPr>
              <a:t>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214423"/>
            <a:ext cx="4283106" cy="714380"/>
          </a:xfrm>
        </p:spPr>
        <p:txBody>
          <a:bodyPr>
            <a:noAutofit/>
          </a:bodyPr>
          <a:lstStyle/>
          <a:p>
            <a:pPr algn="ctr"/>
            <a:r>
              <a:rPr lang="de-DE" sz="3200" dirty="0" smtClean="0"/>
              <a:t> 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285860"/>
            <a:ext cx="4213255" cy="642943"/>
          </a:xfrm>
        </p:spPr>
        <p:txBody>
          <a:bodyPr/>
          <a:lstStyle/>
          <a:p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14810" y="1714488"/>
            <a:ext cx="4714908" cy="4714907"/>
          </a:xfrm>
          <a:solidFill>
            <a:srgbClr val="F9F96F"/>
          </a:solidFill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de-DE" sz="4400" dirty="0" smtClean="0">
                <a:solidFill>
                  <a:srgbClr val="7030A0"/>
                </a:solidFill>
                <a:latin typeface="Arial Rounded MT Bold" pitchFamily="34" charset="0"/>
              </a:rPr>
              <a:t>Ja</a:t>
            </a:r>
            <a:r>
              <a:rPr lang="de-DE" sz="4400" dirty="0" smtClean="0">
                <a:latin typeface="Arial Rounded MT Bold" pitchFamily="34" charset="0"/>
              </a:rPr>
              <a:t>, </a:t>
            </a:r>
            <a:r>
              <a:rPr lang="de-DE" sz="4400" u="sng" dirty="0" smtClean="0">
                <a:latin typeface="Arial Rounded MT Bold" pitchFamily="34" charset="0"/>
              </a:rPr>
              <a:t>der Mann </a:t>
            </a:r>
            <a:r>
              <a:rPr lang="de-DE" sz="4400" dirty="0" smtClean="0">
                <a:latin typeface="Arial Rounded MT Bold" pitchFamily="34" charset="0"/>
              </a:rPr>
              <a:t>ist </a:t>
            </a:r>
            <a:r>
              <a:rPr lang="de-DE" sz="4400" b="1" dirty="0" smtClean="0">
                <a:latin typeface="Arial Rounded MT Bold" pitchFamily="34" charset="0"/>
              </a:rPr>
              <a:t>Verkäufer</a:t>
            </a:r>
            <a:r>
              <a:rPr lang="de-DE" sz="4400" dirty="0" smtClean="0">
                <a:latin typeface="Arial Rounded MT Bold" pitchFamily="34" charset="0"/>
              </a:rPr>
              <a:t>.</a:t>
            </a:r>
          </a:p>
          <a:p>
            <a:r>
              <a:rPr lang="de-DE" sz="4400" b="1" dirty="0" smtClean="0">
                <a:latin typeface="Arial Rounded MT Bold" pitchFamily="34" charset="0"/>
              </a:rPr>
              <a:t>Nein</a:t>
            </a:r>
            <a:r>
              <a:rPr lang="de-DE" sz="4400" dirty="0" smtClean="0">
                <a:latin typeface="Arial Rounded MT Bold" pitchFamily="34" charset="0"/>
              </a:rPr>
              <a:t>, der Mann </a:t>
            </a:r>
            <a:r>
              <a:rPr lang="de-DE" sz="4400" u="sng" dirty="0" smtClean="0">
                <a:latin typeface="Arial Rounded MT Bold" pitchFamily="34" charset="0"/>
              </a:rPr>
              <a:t>ist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dirty="0" smtClean="0">
                <a:solidFill>
                  <a:srgbClr val="00B050"/>
                </a:solidFill>
                <a:latin typeface="Arial Rounded MT Bold" pitchFamily="34" charset="0"/>
              </a:rPr>
              <a:t>kein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>
                <a:latin typeface="Arial Rounded MT Bold" pitchFamily="34" charset="0"/>
              </a:rPr>
              <a:t> </a:t>
            </a:r>
            <a:r>
              <a:rPr lang="de-DE" sz="4400" b="1" dirty="0" smtClean="0">
                <a:latin typeface="Arial Rounded MT Bold" pitchFamily="34" charset="0"/>
              </a:rPr>
              <a:t>  Verkäuf</a:t>
            </a:r>
            <a:r>
              <a:rPr lang="de-DE" sz="4400" b="1" dirty="0" smtClean="0">
                <a:solidFill>
                  <a:srgbClr val="002060"/>
                </a:solidFill>
                <a:latin typeface="Arial Rounded MT Bold" pitchFamily="34" charset="0"/>
              </a:rPr>
              <a:t>er</a:t>
            </a:r>
            <a:r>
              <a:rPr lang="de-DE" sz="4400" dirty="0" smtClean="0">
                <a:latin typeface="Arial Rounded MT Bold" pitchFamily="34" charset="0"/>
              </a:rPr>
              <a:t>. </a:t>
            </a:r>
            <a:r>
              <a:rPr lang="be-BY" sz="4400" dirty="0" smtClean="0"/>
              <a:t>/</a:t>
            </a:r>
            <a:r>
              <a:rPr lang="de-DE" sz="4400" u="sng" dirty="0" smtClean="0">
                <a:latin typeface="Arial Rounded MT Bold" pitchFamily="34" charset="0"/>
              </a:rPr>
              <a:t>Er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u="sng" dirty="0" smtClean="0">
                <a:latin typeface="Arial Rounded MT Bold" pitchFamily="34" charset="0"/>
              </a:rPr>
              <a:t>ist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0070C0"/>
                </a:solidFill>
                <a:latin typeface="Arial Rounded MT Bold" pitchFamily="34" charset="0"/>
              </a:rPr>
              <a:t>Taxi</a:t>
            </a:r>
            <a:r>
              <a:rPr lang="de-DE" sz="4400" b="1" dirty="0" smtClean="0">
                <a:solidFill>
                  <a:srgbClr val="7030A0"/>
                </a:solidFill>
                <a:latin typeface="Arial Rounded MT Bold" pitchFamily="34" charset="0"/>
              </a:rPr>
              <a:t>fahr</a:t>
            </a:r>
            <a:r>
              <a:rPr lang="de-DE" sz="4400" b="1" u="sng" dirty="0" smtClean="0">
                <a:solidFill>
                  <a:srgbClr val="002060"/>
                </a:solidFill>
                <a:latin typeface="Arial Rounded MT Bold" pitchFamily="34" charset="0"/>
              </a:rPr>
              <a:t>er</a:t>
            </a:r>
            <a:r>
              <a:rPr lang="de-DE" sz="4400" dirty="0" smtClean="0"/>
              <a:t>.</a:t>
            </a:r>
            <a:endParaRPr lang="ru-RU" sz="4400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4214810" y="3357562"/>
            <a:ext cx="385762" cy="385762"/>
          </a:xfrm>
          <a:prstGeom prst="flowChartConnector">
            <a:avLst/>
          </a:prstGeom>
          <a:solidFill>
            <a:srgbClr val="7030A0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72264" y="4071942"/>
            <a:ext cx="428628" cy="5000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643438" y="4643446"/>
            <a:ext cx="6429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643438" y="5929330"/>
            <a:ext cx="6429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Содержимое 12" descr="https://vse-doski.com/uploads/images/tb/1168527_f_483_skoro-zimnie-prazdniki--uspei-zarabotat-na-novyi-god-.jpg"/>
          <p:cNvPicPr>
            <a:picLocks noGrp="1"/>
          </p:cNvPicPr>
          <p:nvPr>
            <p:ph sz="half" idx="2"/>
          </p:nvPr>
        </p:nvPicPr>
        <p:blipFill>
          <a:blip r:embed="rId2"/>
          <a:srcRect l="4990" r="5911" b="7141"/>
          <a:stretch>
            <a:fillRect/>
          </a:stretch>
        </p:blipFill>
        <p:spPr bwMode="auto">
          <a:xfrm>
            <a:off x="0" y="2357430"/>
            <a:ext cx="41433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7030A0"/>
                </a:solidFill>
                <a:latin typeface="Arial Rounded MT Bold" pitchFamily="34" charset="0"/>
              </a:rPr>
              <a:t>Was</a:t>
            </a:r>
            <a:r>
              <a:rPr lang="de-DE" sz="5400" dirty="0" smtClean="0">
                <a:latin typeface="Arial Rounded MT Bold" pitchFamily="34" charset="0"/>
              </a:rPr>
              <a:t> </a:t>
            </a:r>
            <a:r>
              <a:rPr lang="de-DE" sz="5400" u="sng" dirty="0" smtClean="0">
                <a:solidFill>
                  <a:srgbClr val="FF0000"/>
                </a:solidFill>
                <a:latin typeface="Arial Rounded MT Bold" pitchFamily="34" charset="0"/>
              </a:rPr>
              <a:t>ist</a:t>
            </a:r>
            <a:r>
              <a:rPr lang="de-DE" sz="5400" dirty="0" smtClean="0">
                <a:latin typeface="Arial Rounded MT Bold" pitchFamily="34" charset="0"/>
              </a:rPr>
              <a:t> er von Beruf?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000109"/>
            <a:ext cx="7429552" cy="785818"/>
          </a:xfrm>
        </p:spPr>
        <p:txBody>
          <a:bodyPr>
            <a:noAutofit/>
          </a:bodyPr>
          <a:lstStyle/>
          <a:p>
            <a:pPr algn="ctr"/>
            <a:r>
              <a:rPr lang="de-DE" sz="4000" u="sng" dirty="0" smtClean="0">
                <a:solidFill>
                  <a:srgbClr val="7030A0"/>
                </a:solidFill>
                <a:latin typeface="Arial Rounded MT Bold" pitchFamily="34" charset="0"/>
              </a:rPr>
              <a:t>Ist</a:t>
            </a:r>
            <a:r>
              <a:rPr lang="de-DE" sz="4000" dirty="0" smtClean="0">
                <a:latin typeface="Arial Rounded MT Bold" pitchFamily="34" charset="0"/>
              </a:rPr>
              <a:t> der Mann  </a:t>
            </a:r>
            <a:r>
              <a:rPr lang="de-DE" sz="4000" dirty="0" smtClean="0">
                <a:solidFill>
                  <a:srgbClr val="FF0066"/>
                </a:solidFill>
                <a:latin typeface="Arial Rounded MT Bold" pitchFamily="34" charset="0"/>
              </a:rPr>
              <a:t>Fischer</a:t>
            </a:r>
            <a:r>
              <a:rPr lang="de-DE" sz="4000" dirty="0" smtClean="0">
                <a:latin typeface="Arial Rounded MT Bold" pitchFamily="34" charset="0"/>
              </a:rPr>
              <a:t>?</a:t>
            </a:r>
            <a:endParaRPr lang="ru-RU" sz="4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286644" y="1357298"/>
            <a:ext cx="1571636" cy="571505"/>
          </a:xfrm>
        </p:spPr>
        <p:txBody>
          <a:bodyPr/>
          <a:lstStyle/>
          <a:p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00496" y="2714620"/>
            <a:ext cx="4857785" cy="3929090"/>
          </a:xfrm>
          <a:solidFill>
            <a:srgbClr val="FFFFCC"/>
          </a:solidFill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de-DE" sz="4400" b="1" dirty="0" smtClean="0">
                <a:solidFill>
                  <a:srgbClr val="FF0066"/>
                </a:solidFill>
                <a:latin typeface="Arial Rounded MT Bold" pitchFamily="34" charset="0"/>
              </a:rPr>
              <a:t> Nein</a:t>
            </a:r>
            <a:r>
              <a:rPr lang="de-DE" sz="4400" dirty="0" smtClean="0">
                <a:latin typeface="Arial Rounded MT Bold" pitchFamily="34" charset="0"/>
              </a:rPr>
              <a:t>, </a:t>
            </a:r>
            <a:r>
              <a:rPr lang="de-DE" sz="4400" u="sng" dirty="0" smtClean="0">
                <a:latin typeface="Arial Rounded MT Bold" pitchFamily="34" charset="0"/>
              </a:rPr>
              <a:t>der Mann </a:t>
            </a:r>
            <a:r>
              <a:rPr lang="de-DE" sz="4400" dirty="0" smtClean="0">
                <a:latin typeface="Arial Rounded MT Bold" pitchFamily="34" charset="0"/>
              </a:rPr>
              <a:t>ist </a:t>
            </a:r>
            <a:r>
              <a:rPr lang="de-DE" sz="4400" dirty="0" smtClean="0">
                <a:solidFill>
                  <a:srgbClr val="00B050"/>
                </a:solidFill>
                <a:latin typeface="Arial Rounded MT Bold" pitchFamily="34" charset="0"/>
              </a:rPr>
              <a:t>kein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0070C0"/>
                </a:solidFill>
                <a:latin typeface="Arial Rounded MT Bold" pitchFamily="34" charset="0"/>
              </a:rPr>
              <a:t>Fischer</a:t>
            </a:r>
            <a:r>
              <a:rPr lang="de-DE" sz="4400" dirty="0" smtClean="0">
                <a:latin typeface="Arial Rounded MT Bold" pitchFamily="34" charset="0"/>
              </a:rPr>
              <a:t>. </a:t>
            </a:r>
            <a:r>
              <a:rPr lang="be-BY" sz="4400" dirty="0" smtClean="0"/>
              <a:t>/</a:t>
            </a:r>
            <a:r>
              <a:rPr lang="de-DE" sz="4400" u="sng" dirty="0" smtClean="0">
                <a:latin typeface="Arial Rounded MT Bold" pitchFamily="34" charset="0"/>
              </a:rPr>
              <a:t>Er</a:t>
            </a:r>
            <a:r>
              <a:rPr lang="de-DE" sz="4400" dirty="0" smtClean="0">
                <a:latin typeface="Arial Rounded MT Bold" pitchFamily="34" charset="0"/>
              </a:rPr>
              <a:t>  ist </a:t>
            </a:r>
            <a:r>
              <a:rPr lang="de-DE" sz="4400" b="1" dirty="0" smtClean="0">
                <a:solidFill>
                  <a:srgbClr val="7030A0"/>
                </a:solidFill>
                <a:latin typeface="Arial Rounded MT Bold" pitchFamily="34" charset="0"/>
              </a:rPr>
              <a:t>Gärtner</a:t>
            </a:r>
            <a:r>
              <a:rPr lang="de-DE" sz="4400" dirty="0" smtClean="0"/>
              <a:t>.</a:t>
            </a:r>
            <a:endParaRPr lang="ru-RU" sz="4400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4071934" y="2857496"/>
            <a:ext cx="457200" cy="457200"/>
          </a:xfrm>
          <a:prstGeom prst="flowChartConnector">
            <a:avLst/>
          </a:prstGeom>
          <a:solidFill>
            <a:srgbClr val="FAF8AA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Содержимое 8" descr="https://im0-tub-by.yandex.net/i?id=04e010ac3dde31d5f5f99e9fa6caf1c5&amp;n=13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0"/>
            <a:ext cx="35719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7030A0"/>
                </a:solidFill>
                <a:latin typeface="Arial Rounded MT Bold" pitchFamily="34" charset="0"/>
              </a:rPr>
              <a:t>Was</a:t>
            </a:r>
            <a:r>
              <a:rPr lang="de-DE" sz="5400" dirty="0" smtClean="0">
                <a:latin typeface="Arial Rounded MT Bold" pitchFamily="34" charset="0"/>
              </a:rPr>
              <a:t> </a:t>
            </a:r>
            <a:r>
              <a:rPr lang="de-DE" sz="5400" u="sng" dirty="0" smtClean="0">
                <a:solidFill>
                  <a:srgbClr val="FF0000"/>
                </a:solidFill>
                <a:latin typeface="Arial Rounded MT Bold" pitchFamily="34" charset="0"/>
              </a:rPr>
              <a:t>ist</a:t>
            </a:r>
            <a:r>
              <a:rPr lang="de-DE" sz="5400" dirty="0" smtClean="0">
                <a:latin typeface="Arial Rounded MT Bold" pitchFamily="34" charset="0"/>
              </a:rPr>
              <a:t> er von Beruf?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000109"/>
            <a:ext cx="7429552" cy="785818"/>
          </a:xfrm>
        </p:spPr>
        <p:txBody>
          <a:bodyPr>
            <a:noAutofit/>
          </a:bodyPr>
          <a:lstStyle/>
          <a:p>
            <a:pPr algn="ctr"/>
            <a:r>
              <a:rPr lang="de-DE" sz="4000" u="sng" dirty="0" smtClean="0">
                <a:solidFill>
                  <a:srgbClr val="7030A0"/>
                </a:solidFill>
                <a:latin typeface="Arial Rounded MT Bold" pitchFamily="34" charset="0"/>
              </a:rPr>
              <a:t>Ist</a:t>
            </a:r>
            <a:r>
              <a:rPr lang="de-DE" sz="4000" dirty="0" smtClean="0">
                <a:latin typeface="Arial Rounded MT Bold" pitchFamily="34" charset="0"/>
              </a:rPr>
              <a:t> der Mann  </a:t>
            </a:r>
            <a:r>
              <a:rPr lang="de-DE" sz="4000" dirty="0" smtClean="0">
                <a:solidFill>
                  <a:srgbClr val="002060"/>
                </a:solidFill>
                <a:latin typeface="Arial Rounded MT Bold" pitchFamily="34" charset="0"/>
              </a:rPr>
              <a:t>Pilot</a:t>
            </a:r>
            <a:r>
              <a:rPr lang="de-DE" sz="4000" dirty="0" smtClean="0">
                <a:latin typeface="Arial Rounded MT Bold" pitchFamily="34" charset="0"/>
              </a:rPr>
              <a:t>?</a:t>
            </a:r>
            <a:endParaRPr lang="ru-RU" sz="4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286644" y="1357298"/>
            <a:ext cx="1571636" cy="571505"/>
          </a:xfrm>
        </p:spPr>
        <p:txBody>
          <a:bodyPr/>
          <a:lstStyle/>
          <a:p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2000240"/>
            <a:ext cx="4357719" cy="4643470"/>
          </a:xfrm>
          <a:solidFill>
            <a:srgbClr val="FFFFCC"/>
          </a:solidFill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de-DE" sz="4400" b="1" dirty="0" smtClean="0">
                <a:solidFill>
                  <a:srgbClr val="FF0066"/>
                </a:solidFill>
                <a:latin typeface="Arial Rounded MT Bold" pitchFamily="34" charset="0"/>
              </a:rPr>
              <a:t> Nein</a:t>
            </a:r>
            <a:r>
              <a:rPr lang="de-DE" sz="4400" dirty="0" smtClean="0">
                <a:latin typeface="Arial Rounded MT Bold" pitchFamily="34" charset="0"/>
              </a:rPr>
              <a:t>, </a:t>
            </a:r>
            <a:r>
              <a:rPr lang="de-DE" sz="4400" u="sng" dirty="0" smtClean="0">
                <a:latin typeface="Arial Rounded MT Bold" pitchFamily="34" charset="0"/>
              </a:rPr>
              <a:t>der Mann </a:t>
            </a:r>
            <a:r>
              <a:rPr lang="de-DE" sz="4400" dirty="0" smtClean="0">
                <a:latin typeface="Arial Rounded MT Bold" pitchFamily="34" charset="0"/>
              </a:rPr>
              <a:t>ist </a:t>
            </a:r>
            <a:r>
              <a:rPr lang="de-DE" sz="4400" dirty="0" smtClean="0">
                <a:solidFill>
                  <a:srgbClr val="00B050"/>
                </a:solidFill>
                <a:latin typeface="Arial Rounded MT Bold" pitchFamily="34" charset="0"/>
              </a:rPr>
              <a:t>kein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0070C0"/>
                </a:solidFill>
                <a:latin typeface="Arial Rounded MT Bold" pitchFamily="34" charset="0"/>
              </a:rPr>
              <a:t>Pilot</a:t>
            </a:r>
            <a:r>
              <a:rPr lang="de-DE" sz="4400" dirty="0" smtClean="0">
                <a:latin typeface="Arial Rounded MT Bold" pitchFamily="34" charset="0"/>
              </a:rPr>
              <a:t>. </a:t>
            </a:r>
            <a:r>
              <a:rPr lang="be-BY" sz="4400" dirty="0" smtClean="0"/>
              <a:t>/</a:t>
            </a:r>
            <a:r>
              <a:rPr lang="de-DE" sz="4400" u="sng" dirty="0" smtClean="0">
                <a:latin typeface="Arial Rounded MT Bold" pitchFamily="34" charset="0"/>
              </a:rPr>
              <a:t>Er</a:t>
            </a:r>
            <a:r>
              <a:rPr lang="de-DE" sz="4400" dirty="0" smtClean="0">
                <a:latin typeface="Arial Rounded MT Bold" pitchFamily="34" charset="0"/>
              </a:rPr>
              <a:t>  ist </a:t>
            </a:r>
            <a:r>
              <a:rPr lang="de-DE" sz="4400" b="1" dirty="0" smtClean="0">
                <a:solidFill>
                  <a:srgbClr val="7030A0"/>
                </a:solidFill>
                <a:latin typeface="Arial Rounded MT Bold" pitchFamily="34" charset="0"/>
              </a:rPr>
              <a:t>Fotograf</a:t>
            </a:r>
            <a:r>
              <a:rPr lang="de-DE" sz="4400" dirty="0" smtClean="0"/>
              <a:t>.</a:t>
            </a:r>
            <a:endParaRPr lang="ru-RU" sz="4400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4572000" y="2143116"/>
            <a:ext cx="457200" cy="457200"/>
          </a:xfrm>
          <a:prstGeom prst="flowChartConnector">
            <a:avLst/>
          </a:prstGeom>
          <a:solidFill>
            <a:srgbClr val="FAF8AA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Содержимое 9" descr="https://74avalon.ru/wa-data/public/shop/products/10/45/4510/images/4027/4027.750x0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500306"/>
            <a:ext cx="4286280" cy="3348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7030A0"/>
                </a:solidFill>
                <a:latin typeface="Arial Rounded MT Bold" pitchFamily="34" charset="0"/>
              </a:rPr>
              <a:t>Was</a:t>
            </a:r>
            <a:r>
              <a:rPr lang="de-DE" sz="5400" dirty="0" smtClean="0">
                <a:latin typeface="Arial Rounded MT Bold" pitchFamily="34" charset="0"/>
              </a:rPr>
              <a:t> </a:t>
            </a:r>
            <a:r>
              <a:rPr lang="de-DE" sz="5400" u="sng" dirty="0" smtClean="0">
                <a:solidFill>
                  <a:srgbClr val="FF0000"/>
                </a:solidFill>
                <a:latin typeface="Arial Rounded MT Bold" pitchFamily="34" charset="0"/>
              </a:rPr>
              <a:t>ist</a:t>
            </a:r>
            <a:r>
              <a:rPr lang="de-DE" sz="5400" dirty="0" smtClean="0">
                <a:latin typeface="Arial Rounded MT Bold" pitchFamily="34" charset="0"/>
              </a:rPr>
              <a:t> sie von Beruf?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6215106" cy="642942"/>
          </a:xfrm>
        </p:spPr>
        <p:txBody>
          <a:bodyPr>
            <a:noAutofit/>
          </a:bodyPr>
          <a:lstStyle/>
          <a:p>
            <a:pPr algn="ctr"/>
            <a:r>
              <a:rPr lang="de-DE" sz="4000" dirty="0" smtClean="0">
                <a:solidFill>
                  <a:srgbClr val="FF0066"/>
                </a:solidFill>
                <a:latin typeface="Arial Rounded MT Bold" pitchFamily="34" charset="0"/>
                <a:cs typeface="Times New Roman" pitchFamily="18" charset="0"/>
              </a:rPr>
              <a:t>Ist</a:t>
            </a:r>
            <a:r>
              <a:rPr lang="de-DE" sz="4000" dirty="0" smtClean="0">
                <a:solidFill>
                  <a:srgbClr val="002060"/>
                </a:solidFill>
                <a:latin typeface="Arial Rounded MT Bold" pitchFamily="34" charset="0"/>
                <a:cs typeface="Times New Roman" pitchFamily="18" charset="0"/>
              </a:rPr>
              <a:t> </a:t>
            </a:r>
            <a:r>
              <a:rPr lang="de-DE" sz="4000" u="sng" dirty="0" smtClean="0">
                <a:solidFill>
                  <a:srgbClr val="002060"/>
                </a:solidFill>
                <a:latin typeface="Arial Rounded MT Bold" pitchFamily="34" charset="0"/>
                <a:cs typeface="Times New Roman" pitchFamily="18" charset="0"/>
              </a:rPr>
              <a:t>die Frau  </a:t>
            </a:r>
            <a:r>
              <a:rPr lang="de-DE" sz="4000" dirty="0" smtClean="0">
                <a:solidFill>
                  <a:srgbClr val="002060"/>
                </a:solidFill>
                <a:latin typeface="Arial Rounded MT Bold" pitchFamily="34" charset="0"/>
                <a:cs typeface="Times New Roman" pitchFamily="18" charset="0"/>
              </a:rPr>
              <a:t>Malerin?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286644" y="1357298"/>
            <a:ext cx="1571636" cy="571505"/>
          </a:xfrm>
        </p:spPr>
        <p:txBody>
          <a:bodyPr/>
          <a:lstStyle/>
          <a:p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4" y="2071678"/>
            <a:ext cx="4429156" cy="4554551"/>
          </a:xfrm>
          <a:solidFill>
            <a:srgbClr val="FFFFCC"/>
          </a:solidFill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de-DE" sz="4400" b="1" dirty="0" smtClean="0">
                <a:solidFill>
                  <a:srgbClr val="FF0066"/>
                </a:solidFill>
                <a:latin typeface="Arial Rounded MT Bold" pitchFamily="34" charset="0"/>
              </a:rPr>
              <a:t>Nein</a:t>
            </a:r>
            <a:r>
              <a:rPr lang="de-DE" sz="4400" dirty="0" smtClean="0">
                <a:latin typeface="Arial Rounded MT Bold" pitchFamily="34" charset="0"/>
              </a:rPr>
              <a:t>, </a:t>
            </a:r>
            <a:r>
              <a:rPr lang="de-DE" sz="4400" u="sng" dirty="0" smtClean="0">
                <a:latin typeface="Arial Rounded MT Bold" pitchFamily="34" charset="0"/>
              </a:rPr>
              <a:t>die Frau </a:t>
            </a:r>
            <a:r>
              <a:rPr lang="de-DE" sz="4400" dirty="0" smtClean="0">
                <a:latin typeface="Arial Rounded MT Bold" pitchFamily="34" charset="0"/>
              </a:rPr>
              <a:t>ist </a:t>
            </a:r>
            <a:r>
              <a:rPr lang="de-DE" sz="4400" i="1" dirty="0" smtClean="0">
                <a:solidFill>
                  <a:srgbClr val="00B050"/>
                </a:solidFill>
                <a:latin typeface="Arial Rounded MT Bold" pitchFamily="34" charset="0"/>
              </a:rPr>
              <a:t>keine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0070C0"/>
                </a:solidFill>
                <a:latin typeface="Arial Rounded MT Bold" pitchFamily="34" charset="0"/>
              </a:rPr>
              <a:t>Malerin</a:t>
            </a:r>
            <a:r>
              <a:rPr lang="de-DE" sz="4400" dirty="0" smtClean="0">
                <a:latin typeface="Arial Rounded MT Bold" pitchFamily="34" charset="0"/>
              </a:rPr>
              <a:t>. </a:t>
            </a:r>
            <a:r>
              <a:rPr lang="be-BY" sz="4400" dirty="0" smtClean="0"/>
              <a:t>/</a:t>
            </a:r>
            <a:r>
              <a:rPr lang="de-DE" sz="4400" u="sng" dirty="0" smtClean="0">
                <a:latin typeface="Arial Rounded MT Bold" pitchFamily="34" charset="0"/>
              </a:rPr>
              <a:t>Sie</a:t>
            </a:r>
            <a:r>
              <a:rPr lang="de-DE" sz="4400" dirty="0" smtClean="0">
                <a:latin typeface="Arial Rounded MT Bold" pitchFamily="34" charset="0"/>
              </a:rPr>
              <a:t>  ist Lehrer</a:t>
            </a:r>
            <a:r>
              <a:rPr lang="de-DE" sz="4400" b="1" u="sng" dirty="0" smtClean="0">
                <a:solidFill>
                  <a:srgbClr val="FF0000"/>
                </a:solidFill>
                <a:latin typeface="Arial Rounded MT Bold" pitchFamily="34" charset="0"/>
              </a:rPr>
              <a:t>in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de-DE" sz="4400" dirty="0" smtClean="0"/>
              <a:t>.</a:t>
            </a:r>
            <a:endParaRPr lang="ru-RU" sz="4400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4357686" y="3714752"/>
            <a:ext cx="457200" cy="457200"/>
          </a:xfrm>
          <a:prstGeom prst="flowChartConnector">
            <a:avLst/>
          </a:prstGeom>
          <a:solidFill>
            <a:srgbClr val="FAF8AA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Содержимое 8" descr="http://fnpryar.ru/wp-content/uploads/2019/08/587-5870729_graphic-royalty-free-stock-teacher-excellence-day-care.pn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214554"/>
            <a:ext cx="4040188" cy="391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7030A0"/>
                </a:solidFill>
                <a:latin typeface="Arial Rounded MT Bold" pitchFamily="34" charset="0"/>
              </a:rPr>
              <a:t>Was</a:t>
            </a:r>
            <a:r>
              <a:rPr lang="de-DE" sz="5400" dirty="0" smtClean="0">
                <a:latin typeface="Arial Rounded MT Bold" pitchFamily="34" charset="0"/>
              </a:rPr>
              <a:t> </a:t>
            </a:r>
            <a:r>
              <a:rPr lang="de-DE" sz="5400" u="sng" dirty="0" smtClean="0">
                <a:solidFill>
                  <a:srgbClr val="FF0000"/>
                </a:solidFill>
                <a:latin typeface="Arial Rounded MT Bold" pitchFamily="34" charset="0"/>
              </a:rPr>
              <a:t>ist</a:t>
            </a:r>
            <a:r>
              <a:rPr lang="de-DE" sz="5400" dirty="0" smtClean="0">
                <a:latin typeface="Arial Rounded MT Bold" pitchFamily="34" charset="0"/>
              </a:rPr>
              <a:t> er von Beruf?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000108"/>
            <a:ext cx="8358246" cy="1071569"/>
          </a:xfrm>
        </p:spPr>
        <p:txBody>
          <a:bodyPr>
            <a:noAutofit/>
          </a:bodyPr>
          <a:lstStyle/>
          <a:p>
            <a:pPr algn="ctr"/>
            <a:r>
              <a:rPr lang="de-DE" sz="4000" u="sng" dirty="0" smtClean="0">
                <a:solidFill>
                  <a:srgbClr val="7030A0"/>
                </a:solidFill>
                <a:latin typeface="Arial Rounded MT Bold" pitchFamily="34" charset="0"/>
              </a:rPr>
              <a:t>Ist</a:t>
            </a:r>
            <a:r>
              <a:rPr lang="de-DE" sz="4000" dirty="0" smtClean="0">
                <a:latin typeface="Arial Rounded MT Bold" pitchFamily="34" charset="0"/>
              </a:rPr>
              <a:t> der Mann  Koch von Beruf?</a:t>
            </a:r>
            <a:endParaRPr lang="ru-RU" sz="4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286644" y="1357298"/>
            <a:ext cx="1571636" cy="571505"/>
          </a:xfrm>
        </p:spPr>
        <p:txBody>
          <a:bodyPr/>
          <a:lstStyle/>
          <a:p>
            <a:r>
              <a:rPr lang="de-DE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0" y="2357430"/>
            <a:ext cx="4286281" cy="4286280"/>
          </a:xfrm>
          <a:solidFill>
            <a:srgbClr val="FFFFCC"/>
          </a:solidFill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de-DE" sz="4400" b="1" dirty="0" smtClean="0">
                <a:solidFill>
                  <a:srgbClr val="FF0066"/>
                </a:solidFill>
                <a:latin typeface="Arial Rounded MT Bold" pitchFamily="34" charset="0"/>
              </a:rPr>
              <a:t> Nein</a:t>
            </a:r>
            <a:r>
              <a:rPr lang="de-DE" sz="4400" dirty="0" smtClean="0">
                <a:latin typeface="Arial Rounded MT Bold" pitchFamily="34" charset="0"/>
              </a:rPr>
              <a:t>, </a:t>
            </a:r>
            <a:r>
              <a:rPr lang="de-DE" sz="4400" u="sng" dirty="0" smtClean="0">
                <a:latin typeface="Arial Rounded MT Bold" pitchFamily="34" charset="0"/>
              </a:rPr>
              <a:t>der Mann </a:t>
            </a:r>
            <a:r>
              <a:rPr lang="de-DE" sz="4400" dirty="0" smtClean="0">
                <a:latin typeface="Arial Rounded MT Bold" pitchFamily="34" charset="0"/>
              </a:rPr>
              <a:t>ist </a:t>
            </a:r>
            <a:r>
              <a:rPr lang="de-DE" sz="4400" dirty="0" smtClean="0">
                <a:solidFill>
                  <a:srgbClr val="00B050"/>
                </a:solidFill>
                <a:latin typeface="Arial Rounded MT Bold" pitchFamily="34" charset="0"/>
              </a:rPr>
              <a:t>kein</a:t>
            </a:r>
            <a:r>
              <a:rPr lang="de-DE" sz="4400" dirty="0" smtClean="0">
                <a:latin typeface="Arial Rounded MT Bold" pitchFamily="34" charset="0"/>
              </a:rPr>
              <a:t> </a:t>
            </a:r>
            <a:r>
              <a:rPr lang="de-DE" sz="4400" b="1" dirty="0" smtClean="0">
                <a:solidFill>
                  <a:srgbClr val="0070C0"/>
                </a:solidFill>
                <a:latin typeface="Arial Rounded MT Bold" pitchFamily="34" charset="0"/>
              </a:rPr>
              <a:t>Koch</a:t>
            </a:r>
            <a:r>
              <a:rPr lang="de-DE" sz="4400" dirty="0" smtClean="0">
                <a:latin typeface="Arial Rounded MT Bold" pitchFamily="34" charset="0"/>
              </a:rPr>
              <a:t>. </a:t>
            </a:r>
            <a:r>
              <a:rPr lang="be-BY" sz="4400" dirty="0" smtClean="0"/>
              <a:t>/</a:t>
            </a:r>
            <a:r>
              <a:rPr lang="de-DE" sz="4400" u="sng" dirty="0" smtClean="0">
                <a:latin typeface="Arial Rounded MT Bold" pitchFamily="34" charset="0"/>
              </a:rPr>
              <a:t>Er</a:t>
            </a:r>
            <a:r>
              <a:rPr lang="de-DE" sz="4400" dirty="0" smtClean="0">
                <a:latin typeface="Arial Rounded MT Bold" pitchFamily="34" charset="0"/>
              </a:rPr>
              <a:t>  ist </a:t>
            </a:r>
            <a:r>
              <a:rPr lang="de-DE" sz="4400" b="1" dirty="0" smtClean="0">
                <a:solidFill>
                  <a:srgbClr val="7030A0"/>
                </a:solidFill>
                <a:latin typeface="Arial Rounded MT Bold" pitchFamily="34" charset="0"/>
              </a:rPr>
              <a:t>Bäcker</a:t>
            </a:r>
            <a:r>
              <a:rPr lang="de-DE" sz="4400" dirty="0" smtClean="0"/>
              <a:t>.</a:t>
            </a:r>
            <a:endParaRPr lang="ru-RU" sz="4400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4572000" y="2500306"/>
            <a:ext cx="457200" cy="457200"/>
          </a:xfrm>
          <a:prstGeom prst="flowChartConnector">
            <a:avLst/>
          </a:prstGeom>
          <a:solidFill>
            <a:srgbClr val="FAF8AA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Содержимое 9" descr="https://cdn3.vectorstock.com/i/1000x1000/02/92/cartoon-baker-holding-bakery-peel-tool-with-bread-vector-5610292.jpg"/>
          <p:cNvPicPr>
            <a:picLocks noGrp="1"/>
          </p:cNvPicPr>
          <p:nvPr>
            <p:ph sz="half" idx="2"/>
          </p:nvPr>
        </p:nvPicPr>
        <p:blipFill>
          <a:blip r:embed="rId2"/>
          <a:srcRect r="1063" b="10156"/>
          <a:stretch>
            <a:fillRect/>
          </a:stretch>
        </p:blipFill>
        <p:spPr bwMode="auto">
          <a:xfrm>
            <a:off x="214282" y="2786058"/>
            <a:ext cx="421484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 animBg="1"/>
      <p:bldP spid="1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4472</TotalTime>
  <Words>356</Words>
  <Application>Microsoft Office PowerPoint</Application>
  <PresentationFormat>Экран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 </vt:lpstr>
      <vt:lpstr>Was sind Sie von Beruf?</vt:lpstr>
      <vt:lpstr>Ist die Frau Bäckerin?</vt:lpstr>
      <vt:lpstr>Ist der Mann Verkäufer?</vt:lpstr>
      <vt:lpstr>Was ist er von Beruf?</vt:lpstr>
      <vt:lpstr>Was ist er von Beruf?</vt:lpstr>
      <vt:lpstr>Was ist sie von Beruf?</vt:lpstr>
      <vt:lpstr>Was ist er von Beruf?</vt:lpstr>
      <vt:lpstr>Ist die Frau Kosmetikerin?</vt:lpstr>
      <vt:lpstr>Was ist sie von Beruf?</vt:lpstr>
      <vt:lpstr>Was ist sie von Beruf?</vt:lpstr>
      <vt:lpstr> Wo arbeiten diese Menschen? </vt:lpstr>
      <vt:lpstr>Ссылки на использованные 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32</cp:revision>
  <dcterms:created xsi:type="dcterms:W3CDTF">2019-12-07T19:18:06Z</dcterms:created>
  <dcterms:modified xsi:type="dcterms:W3CDTF">2021-02-15T12:10:15Z</dcterms:modified>
</cp:coreProperties>
</file>